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48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1F713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203" y="678299"/>
            <a:ext cx="7183518" cy="2957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83"/>
              </a:lnSpc>
              <a:buNone/>
            </a:pPr>
            <a:r>
              <a:rPr lang="en-US" sz="6306" b="1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Crop Disease Detection and Crop Suggestion Tool</a:t>
            </a:r>
          </a:p>
        </p:txBody>
      </p:sp>
      <p:sp>
        <p:nvSpPr>
          <p:cNvPr id="6" name="Text 2"/>
          <p:cNvSpPr/>
          <p:nvPr/>
        </p:nvSpPr>
        <p:spPr>
          <a:xfrm>
            <a:off x="863203" y="3859956"/>
            <a:ext cx="7417594" cy="789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08"/>
              </a:lnSpc>
              <a:buNone/>
            </a:pPr>
            <a:r>
              <a:rPr lang="en-US" sz="1942" dirty="0">
                <a:solidFill>
                  <a:srgbClr val="FFFFFF"/>
                </a:solidFill>
                <a:ea typeface="Cabin" pitchFamily="34" charset="-122"/>
                <a:cs typeface="Cabin" pitchFamily="34" charset="-120"/>
              </a:rPr>
              <a:t>Empowering farmers with innovative AI solutions to enhance crop health, maximize yield, and increase farm profitability.</a:t>
            </a:r>
            <a:endParaRPr lang="en-US" sz="1942" dirty="0"/>
          </a:p>
        </p:txBody>
      </p:sp>
      <p:sp>
        <p:nvSpPr>
          <p:cNvPr id="7" name="Shape 3"/>
          <p:cNvSpPr/>
          <p:nvPr/>
        </p:nvSpPr>
        <p:spPr>
          <a:xfrm>
            <a:off x="863203" y="7138868"/>
            <a:ext cx="394573" cy="394573"/>
          </a:xfrm>
          <a:prstGeom prst="roundRect">
            <a:avLst>
              <a:gd name="adj" fmla="val 2317210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23" y="7146488"/>
            <a:ext cx="379333" cy="3793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1006" y="7094100"/>
            <a:ext cx="1655326" cy="431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99"/>
              </a:lnSpc>
              <a:buNone/>
            </a:pPr>
            <a:r>
              <a:rPr lang="en-US" sz="2428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Crop Cure</a:t>
            </a:r>
            <a:endParaRPr lang="en-US" sz="242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1F713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50156" y="3458867"/>
            <a:ext cx="7183518" cy="13118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83"/>
              </a:lnSpc>
              <a:buNone/>
            </a:pPr>
            <a:r>
              <a:rPr lang="en-US" sz="6306" b="1" dirty="0">
                <a:solidFill>
                  <a:srgbClr val="FFFFFF"/>
                </a:solidFill>
                <a:ea typeface="Unbounded"/>
                <a:cs typeface="Unbounded" pitchFamily="34" charset="-120"/>
              </a:rPr>
              <a:t>THANK YOU</a:t>
            </a:r>
            <a:endParaRPr lang="en-US" sz="6306" b="1" dirty="0">
              <a:ea typeface="Unbounded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63203" y="7138868"/>
            <a:ext cx="394573" cy="394573"/>
          </a:xfrm>
          <a:prstGeom prst="roundRect">
            <a:avLst>
              <a:gd name="adj" fmla="val 2317210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23" y="7146488"/>
            <a:ext cx="379333" cy="3793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1006" y="7094100"/>
            <a:ext cx="1655326" cy="431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99"/>
              </a:lnSpc>
              <a:buNone/>
            </a:pPr>
            <a:r>
              <a:rPr lang="en-US" sz="2428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Crop Cure</a:t>
            </a:r>
            <a:endParaRPr lang="en-US" sz="2428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E63CBC2B-47E9-DA81-F497-33526C6FDABF}"/>
              </a:ext>
            </a:extLst>
          </p:cNvPr>
          <p:cNvSpPr/>
          <p:nvPr/>
        </p:nvSpPr>
        <p:spPr>
          <a:xfrm>
            <a:off x="5710118" y="7094100"/>
            <a:ext cx="1655326" cy="431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99"/>
              </a:lnSpc>
              <a:buNone/>
            </a:pPr>
            <a:r>
              <a:rPr lang="en-US" sz="2428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</a:rPr>
              <a:t>Team  </a:t>
            </a:r>
            <a:r>
              <a:rPr lang="en-US" sz="280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</a:rPr>
              <a:t>SANS.AI</a:t>
            </a:r>
            <a:endParaRPr lang="en-US" sz="2428" b="1" dirty="0"/>
          </a:p>
        </p:txBody>
      </p:sp>
    </p:spTree>
    <p:extLst>
      <p:ext uri="{BB962C8B-B14F-4D97-AF65-F5344CB8AC3E}">
        <p14:creationId xmlns:p14="http://schemas.microsoft.com/office/powerpoint/2010/main" val="224101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8771" y="0"/>
            <a:ext cx="14630400" cy="8801457"/>
          </a:xfrm>
          <a:prstGeom prst="rect">
            <a:avLst/>
          </a:prstGeom>
          <a:solidFill>
            <a:srgbClr val="1F7135"/>
          </a:solidFill>
          <a:ln/>
        </p:spPr>
      </p:sp>
      <p:sp>
        <p:nvSpPr>
          <p:cNvPr id="6" name="Shape 3"/>
          <p:cNvSpPr/>
          <p:nvPr/>
        </p:nvSpPr>
        <p:spPr>
          <a:xfrm>
            <a:off x="1486186" y="2344816"/>
            <a:ext cx="604837" cy="45719"/>
          </a:xfrm>
          <a:prstGeom prst="roundRect">
            <a:avLst>
              <a:gd name="adj" fmla="val 144352"/>
            </a:avLst>
          </a:prstGeom>
          <a:solidFill>
            <a:srgbClr val="297B3F"/>
          </a:solidFill>
          <a:ln/>
        </p:spPr>
      </p:sp>
      <p:sp>
        <p:nvSpPr>
          <p:cNvPr id="7" name="Shape 4"/>
          <p:cNvSpPr/>
          <p:nvPr/>
        </p:nvSpPr>
        <p:spPr>
          <a:xfrm>
            <a:off x="1068764" y="2173307"/>
            <a:ext cx="388739" cy="388739"/>
          </a:xfrm>
          <a:prstGeom prst="roundRect">
            <a:avLst>
              <a:gd name="adj" fmla="val 8002"/>
            </a:avLst>
          </a:prstGeom>
          <a:solidFill>
            <a:srgbClr val="106226"/>
          </a:solidFill>
          <a:ln/>
        </p:spPr>
      </p:sp>
      <p:sp>
        <p:nvSpPr>
          <p:cNvPr id="8" name="Text 5"/>
          <p:cNvSpPr/>
          <p:nvPr/>
        </p:nvSpPr>
        <p:spPr>
          <a:xfrm>
            <a:off x="1205685" y="2201108"/>
            <a:ext cx="114895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21" dirty="0"/>
          </a:p>
        </p:txBody>
      </p:sp>
      <p:sp>
        <p:nvSpPr>
          <p:cNvPr id="9" name="Text 6"/>
          <p:cNvSpPr/>
          <p:nvPr/>
        </p:nvSpPr>
        <p:spPr>
          <a:xfrm>
            <a:off x="3030783" y="2211670"/>
            <a:ext cx="3449598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Brief Overview of the Project</a:t>
            </a:r>
            <a:endParaRPr lang="en-US" sz="2800" dirty="0"/>
          </a:p>
        </p:txBody>
      </p:sp>
      <p:sp>
        <p:nvSpPr>
          <p:cNvPr id="11" name="Shape 8"/>
          <p:cNvSpPr/>
          <p:nvPr/>
        </p:nvSpPr>
        <p:spPr>
          <a:xfrm>
            <a:off x="1462820" y="4146061"/>
            <a:ext cx="604837" cy="21550"/>
          </a:xfrm>
          <a:prstGeom prst="roundRect">
            <a:avLst>
              <a:gd name="adj" fmla="val 144352"/>
            </a:avLst>
          </a:prstGeom>
          <a:solidFill>
            <a:srgbClr val="297B3F"/>
          </a:solidFill>
          <a:ln/>
        </p:spPr>
      </p:sp>
      <p:sp>
        <p:nvSpPr>
          <p:cNvPr id="12" name="Shape 9"/>
          <p:cNvSpPr/>
          <p:nvPr/>
        </p:nvSpPr>
        <p:spPr>
          <a:xfrm>
            <a:off x="1068764" y="3069942"/>
            <a:ext cx="388739" cy="388739"/>
          </a:xfrm>
          <a:prstGeom prst="roundRect">
            <a:avLst>
              <a:gd name="adj" fmla="val 8002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0"/>
          <p:cNvSpPr/>
          <p:nvPr/>
        </p:nvSpPr>
        <p:spPr>
          <a:xfrm>
            <a:off x="1150071" y="3117843"/>
            <a:ext cx="192405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21" dirty="0"/>
          </a:p>
        </p:txBody>
      </p:sp>
      <p:sp>
        <p:nvSpPr>
          <p:cNvPr id="14" name="Text 11"/>
          <p:cNvSpPr/>
          <p:nvPr/>
        </p:nvSpPr>
        <p:spPr>
          <a:xfrm>
            <a:off x="2108056" y="3095245"/>
            <a:ext cx="2385298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2800" dirty="0"/>
          </a:p>
        </p:txBody>
      </p:sp>
      <p:sp>
        <p:nvSpPr>
          <p:cNvPr id="16" name="Shape 13"/>
          <p:cNvSpPr/>
          <p:nvPr/>
        </p:nvSpPr>
        <p:spPr>
          <a:xfrm>
            <a:off x="1486186" y="3208851"/>
            <a:ext cx="604837" cy="45719"/>
          </a:xfrm>
          <a:prstGeom prst="roundRect">
            <a:avLst>
              <a:gd name="adj" fmla="val 144352"/>
            </a:avLst>
          </a:prstGeom>
          <a:solidFill>
            <a:srgbClr val="297B3F"/>
          </a:solidFill>
          <a:ln/>
        </p:spPr>
      </p:sp>
      <p:sp>
        <p:nvSpPr>
          <p:cNvPr id="17" name="Shape 14"/>
          <p:cNvSpPr/>
          <p:nvPr/>
        </p:nvSpPr>
        <p:spPr>
          <a:xfrm>
            <a:off x="1064995" y="3963471"/>
            <a:ext cx="388739" cy="388739"/>
          </a:xfrm>
          <a:prstGeom prst="roundRect">
            <a:avLst>
              <a:gd name="adj" fmla="val 8002"/>
            </a:avLst>
          </a:prstGeom>
          <a:solidFill>
            <a:srgbClr val="106226"/>
          </a:solidFill>
          <a:ln/>
        </p:spPr>
      </p:sp>
      <p:sp>
        <p:nvSpPr>
          <p:cNvPr id="18" name="Text 15"/>
          <p:cNvSpPr/>
          <p:nvPr/>
        </p:nvSpPr>
        <p:spPr>
          <a:xfrm>
            <a:off x="1161316" y="3978820"/>
            <a:ext cx="196096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21" dirty="0"/>
          </a:p>
        </p:txBody>
      </p:sp>
      <p:sp>
        <p:nvSpPr>
          <p:cNvPr id="19" name="Text 16"/>
          <p:cNvSpPr/>
          <p:nvPr/>
        </p:nvSpPr>
        <p:spPr>
          <a:xfrm>
            <a:off x="2037764" y="3980622"/>
            <a:ext cx="2914769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2800" dirty="0" smtClean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2800" dirty="0"/>
          </a:p>
        </p:txBody>
      </p:sp>
      <p:sp>
        <p:nvSpPr>
          <p:cNvPr id="21" name="Shape 18"/>
          <p:cNvSpPr/>
          <p:nvPr/>
        </p:nvSpPr>
        <p:spPr>
          <a:xfrm>
            <a:off x="1478320" y="5025325"/>
            <a:ext cx="604837" cy="21550"/>
          </a:xfrm>
          <a:prstGeom prst="roundRect">
            <a:avLst>
              <a:gd name="adj" fmla="val 144352"/>
            </a:avLst>
          </a:prstGeom>
          <a:solidFill>
            <a:srgbClr val="297B3F"/>
          </a:solidFill>
          <a:ln/>
        </p:spPr>
      </p:sp>
      <p:sp>
        <p:nvSpPr>
          <p:cNvPr id="22" name="Shape 19"/>
          <p:cNvSpPr/>
          <p:nvPr/>
        </p:nvSpPr>
        <p:spPr>
          <a:xfrm>
            <a:off x="1064995" y="4830956"/>
            <a:ext cx="437912" cy="410289"/>
          </a:xfrm>
          <a:prstGeom prst="roundRect">
            <a:avLst>
              <a:gd name="adj" fmla="val 8002"/>
            </a:avLst>
          </a:prstGeom>
          <a:solidFill>
            <a:srgbClr val="106226"/>
          </a:solidFill>
          <a:ln/>
        </p:spPr>
      </p:sp>
      <p:sp>
        <p:nvSpPr>
          <p:cNvPr id="23" name="Text 20"/>
          <p:cNvSpPr/>
          <p:nvPr/>
        </p:nvSpPr>
        <p:spPr>
          <a:xfrm>
            <a:off x="1186022" y="4886124"/>
            <a:ext cx="195858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921" dirty="0"/>
          </a:p>
        </p:txBody>
      </p:sp>
      <p:sp>
        <p:nvSpPr>
          <p:cNvPr id="24" name="Text 21"/>
          <p:cNvSpPr/>
          <p:nvPr/>
        </p:nvSpPr>
        <p:spPr>
          <a:xfrm>
            <a:off x="2136616" y="4928430"/>
            <a:ext cx="2912507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2800" dirty="0" smtClean="0">
                <a:solidFill>
                  <a:srgbClr val="FFFFFF"/>
                </a:solidFill>
                <a:ea typeface="Unbounded"/>
              </a:rPr>
              <a:t>Who are the End-Users</a:t>
            </a:r>
            <a:endParaRPr lang="en-US" sz="2800" dirty="0">
              <a:ea typeface="Unbounded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1489021" y="5927591"/>
            <a:ext cx="604837" cy="21550"/>
          </a:xfrm>
          <a:prstGeom prst="roundRect">
            <a:avLst>
              <a:gd name="adj" fmla="val 144352"/>
            </a:avLst>
          </a:prstGeom>
          <a:solidFill>
            <a:srgbClr val="297B3F"/>
          </a:solidFill>
          <a:ln/>
        </p:spPr>
      </p:sp>
      <p:sp>
        <p:nvSpPr>
          <p:cNvPr id="27" name="Shape 24"/>
          <p:cNvSpPr/>
          <p:nvPr/>
        </p:nvSpPr>
        <p:spPr>
          <a:xfrm>
            <a:off x="1051903" y="5753635"/>
            <a:ext cx="388739" cy="388739"/>
          </a:xfrm>
          <a:prstGeom prst="roundRect">
            <a:avLst>
              <a:gd name="adj" fmla="val 8002"/>
            </a:avLst>
          </a:prstGeom>
          <a:solidFill>
            <a:srgbClr val="106226"/>
          </a:solidFill>
          <a:ln/>
        </p:spPr>
      </p:sp>
      <p:sp>
        <p:nvSpPr>
          <p:cNvPr id="28" name="Text 25"/>
          <p:cNvSpPr/>
          <p:nvPr/>
        </p:nvSpPr>
        <p:spPr>
          <a:xfrm>
            <a:off x="1117885" y="5824011"/>
            <a:ext cx="189071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921" dirty="0"/>
          </a:p>
        </p:txBody>
      </p:sp>
      <p:sp>
        <p:nvSpPr>
          <p:cNvPr id="29" name="Text 26"/>
          <p:cNvSpPr/>
          <p:nvPr/>
        </p:nvSpPr>
        <p:spPr>
          <a:xfrm>
            <a:off x="2083157" y="5809557"/>
            <a:ext cx="2509004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001"/>
              </a:lnSpc>
              <a:buNone/>
            </a:pPr>
            <a:r>
              <a:rPr lang="en-US" sz="2800" dirty="0" smtClean="0">
                <a:solidFill>
                  <a:srgbClr val="FFFFFF"/>
                </a:solidFill>
                <a:ea typeface="Unbounded"/>
                <a:cs typeface="Unbounded" pitchFamily="34" charset="-120"/>
              </a:rPr>
              <a:t>Future Updates</a:t>
            </a:r>
            <a:endParaRPr lang="en-US" sz="2800" dirty="0">
              <a:ea typeface="Unbounded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1503766" y="6822033"/>
            <a:ext cx="604837" cy="21550"/>
          </a:xfrm>
          <a:prstGeom prst="roundRect">
            <a:avLst>
              <a:gd name="adj" fmla="val 144352"/>
            </a:avLst>
          </a:prstGeom>
          <a:solidFill>
            <a:srgbClr val="297B3F"/>
          </a:solidFill>
          <a:ln/>
        </p:spPr>
      </p:sp>
      <p:sp>
        <p:nvSpPr>
          <p:cNvPr id="32" name="Shape 29"/>
          <p:cNvSpPr/>
          <p:nvPr/>
        </p:nvSpPr>
        <p:spPr>
          <a:xfrm>
            <a:off x="1075220" y="6634021"/>
            <a:ext cx="388739" cy="388739"/>
          </a:xfrm>
          <a:prstGeom prst="roundRect">
            <a:avLst>
              <a:gd name="adj" fmla="val 8002"/>
            </a:avLst>
          </a:prstGeom>
          <a:solidFill>
            <a:srgbClr val="106226"/>
          </a:solidFill>
          <a:ln/>
        </p:spPr>
      </p:sp>
      <p:sp>
        <p:nvSpPr>
          <p:cNvPr id="33" name="Text 30"/>
          <p:cNvSpPr/>
          <p:nvPr/>
        </p:nvSpPr>
        <p:spPr>
          <a:xfrm>
            <a:off x="1185309" y="6706410"/>
            <a:ext cx="201216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921" dirty="0"/>
          </a:p>
        </p:txBody>
      </p:sp>
      <p:sp>
        <p:nvSpPr>
          <p:cNvPr id="34" name="Text 31"/>
          <p:cNvSpPr/>
          <p:nvPr/>
        </p:nvSpPr>
        <p:spPr>
          <a:xfrm>
            <a:off x="2147374" y="6696171"/>
            <a:ext cx="2586038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2800" dirty="0" smtClean="0">
                <a:solidFill>
                  <a:srgbClr val="FFFFFF"/>
                </a:solidFill>
                <a:ea typeface="Unbounded" pitchFamily="34" charset="-122"/>
              </a:rPr>
              <a:t>Modelling</a:t>
            </a:r>
            <a:endParaRPr lang="en-US" sz="2800" dirty="0"/>
          </a:p>
        </p:txBody>
      </p:sp>
      <p:sp>
        <p:nvSpPr>
          <p:cNvPr id="37" name="Text 1"/>
          <p:cNvSpPr/>
          <p:nvPr/>
        </p:nvSpPr>
        <p:spPr>
          <a:xfrm>
            <a:off x="345078" y="1024961"/>
            <a:ext cx="8885039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600" b="1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Exploring Key Aspects of AI in Agriculture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B6E2D-BBC0-B9CA-FA1E-98DEEEBF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-16061"/>
            <a:ext cx="5760720" cy="8801457"/>
          </a:xfrm>
          <a:prstGeom prst="rect">
            <a:avLst/>
          </a:prstGeom>
        </p:spPr>
      </p:pic>
      <p:sp>
        <p:nvSpPr>
          <p:cNvPr id="30" name="Shape 29"/>
          <p:cNvSpPr/>
          <p:nvPr/>
        </p:nvSpPr>
        <p:spPr>
          <a:xfrm>
            <a:off x="1064995" y="7471803"/>
            <a:ext cx="388739" cy="388739"/>
          </a:xfrm>
          <a:prstGeom prst="roundRect">
            <a:avLst>
              <a:gd name="adj" fmla="val 8002"/>
            </a:avLst>
          </a:prstGeom>
          <a:solidFill>
            <a:srgbClr val="106226"/>
          </a:solidFill>
          <a:ln/>
        </p:spPr>
      </p:sp>
      <p:sp>
        <p:nvSpPr>
          <p:cNvPr id="4" name="TextBox 3"/>
          <p:cNvSpPr txBox="1"/>
          <p:nvPr/>
        </p:nvSpPr>
        <p:spPr>
          <a:xfrm>
            <a:off x="1117885" y="7481506"/>
            <a:ext cx="22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5" name="Shape 28"/>
          <p:cNvSpPr/>
          <p:nvPr/>
        </p:nvSpPr>
        <p:spPr>
          <a:xfrm>
            <a:off x="1478320" y="7655397"/>
            <a:ext cx="604837" cy="21550"/>
          </a:xfrm>
          <a:prstGeom prst="roundRect">
            <a:avLst>
              <a:gd name="adj" fmla="val 144352"/>
            </a:avLst>
          </a:prstGeom>
          <a:solidFill>
            <a:srgbClr val="297B3F"/>
          </a:solidFill>
          <a:ln/>
        </p:spPr>
      </p:sp>
      <p:sp>
        <p:nvSpPr>
          <p:cNvPr id="36" name="Text 31"/>
          <p:cNvSpPr/>
          <p:nvPr/>
        </p:nvSpPr>
        <p:spPr>
          <a:xfrm>
            <a:off x="2093858" y="7577298"/>
            <a:ext cx="2586038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2800" dirty="0" smtClean="0">
                <a:solidFill>
                  <a:srgbClr val="FFFFFF"/>
                </a:solidFill>
                <a:ea typeface="Unbounded" pitchFamily="34" charset="-122"/>
              </a:rPr>
              <a:t>Conclusion &amp; Insights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55586" y="573958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Overview of the Project</a:t>
            </a:r>
            <a:endParaRPr lang="en-US" sz="4574" b="1" dirty="0"/>
          </a:p>
        </p:txBody>
      </p:sp>
      <p:sp>
        <p:nvSpPr>
          <p:cNvPr id="6" name="Text 2"/>
          <p:cNvSpPr/>
          <p:nvPr/>
        </p:nvSpPr>
        <p:spPr>
          <a:xfrm>
            <a:off x="5855585" y="169340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Cabin"/>
                <a:cs typeface="Cabin" pitchFamily="34" charset="-120"/>
              </a:rPr>
              <a:t>This project introduces a cutting-edge AI-powered tool that helps farmers detect crop diseases accurately and efficiently. </a:t>
            </a:r>
          </a:p>
          <a:p>
            <a:pPr marL="0" indent="0">
              <a:lnSpc>
                <a:spcPts val="3110"/>
              </a:lnSpc>
              <a:buNone/>
            </a:pPr>
            <a:endParaRPr lang="en-US" sz="2800" dirty="0">
              <a:solidFill>
                <a:srgbClr val="FFFFFF"/>
              </a:solidFill>
              <a:ea typeface="Cabin"/>
              <a:cs typeface="Cabin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Cabin"/>
                <a:cs typeface="Cabin" pitchFamily="34" charset="-120"/>
              </a:rPr>
              <a:t>The tool leverages image recognition, machine learning, and data analysis to provide real-time information on potential threats to crops.</a:t>
            </a:r>
            <a:endParaRPr lang="en-US" sz="2800" dirty="0">
              <a:ea typeface="Cab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"/>
            <a:ext cx="14630400" cy="8339137"/>
          </a:xfrm>
          <a:prstGeom prst="rect">
            <a:avLst/>
          </a:prstGeom>
          <a:solidFill>
            <a:srgbClr val="1F7135"/>
          </a:solidFill>
          <a:ln/>
        </p:spPr>
      </p:sp>
      <p:sp>
        <p:nvSpPr>
          <p:cNvPr id="7" name="Text 3"/>
          <p:cNvSpPr/>
          <p:nvPr/>
        </p:nvSpPr>
        <p:spPr>
          <a:xfrm>
            <a:off x="3009543" y="4685824"/>
            <a:ext cx="114895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endParaRPr lang="en-US" sz="1921" dirty="0"/>
          </a:p>
        </p:txBody>
      </p:sp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AC495FD4-6A15-8898-28BD-11B537E1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052" y="-1"/>
            <a:ext cx="5486400" cy="8339137"/>
          </a:xfrm>
          <a:prstGeom prst="rect">
            <a:avLst/>
          </a:prstGeom>
        </p:spPr>
      </p:pic>
      <p:sp>
        <p:nvSpPr>
          <p:cNvPr id="26" name="Text 1">
            <a:extLst>
              <a:ext uri="{FF2B5EF4-FFF2-40B4-BE49-F238E27FC236}">
                <a16:creationId xmlns:a16="http://schemas.microsoft.com/office/drawing/2014/main" id="{29EF6DAD-E9A9-3DDC-872E-580D3AFAF227}"/>
              </a:ext>
            </a:extLst>
          </p:cNvPr>
          <p:cNvSpPr/>
          <p:nvPr/>
        </p:nvSpPr>
        <p:spPr>
          <a:xfrm>
            <a:off x="604837" y="1168122"/>
            <a:ext cx="8808104" cy="15244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Problem Statement: Challenges Faced by Farmers and the Agricultural Sector</a:t>
            </a:r>
            <a:endParaRPr lang="en-US" sz="3202" b="1" dirty="0"/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33CBB698-2A32-F850-5F87-02692CA62058}"/>
              </a:ext>
            </a:extLst>
          </p:cNvPr>
          <p:cNvSpPr/>
          <p:nvPr/>
        </p:nvSpPr>
        <p:spPr>
          <a:xfrm>
            <a:off x="741759" y="3218498"/>
            <a:ext cx="114895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endParaRPr lang="en-US" sz="1921" dirty="0"/>
          </a:p>
        </p:txBody>
      </p:sp>
      <p:sp>
        <p:nvSpPr>
          <p:cNvPr id="32" name="Text 7">
            <a:extLst>
              <a:ext uri="{FF2B5EF4-FFF2-40B4-BE49-F238E27FC236}">
                <a16:creationId xmlns:a16="http://schemas.microsoft.com/office/drawing/2014/main" id="{BB7CE376-5E5E-9D91-8F0F-FE9B64B33B00}"/>
              </a:ext>
            </a:extLst>
          </p:cNvPr>
          <p:cNvSpPr/>
          <p:nvPr/>
        </p:nvSpPr>
        <p:spPr>
          <a:xfrm>
            <a:off x="702945" y="4219932"/>
            <a:ext cx="192405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endParaRPr lang="en-US" sz="1921" dirty="0"/>
          </a:p>
        </p:txBody>
      </p:sp>
      <p:sp>
        <p:nvSpPr>
          <p:cNvPr id="36" name="Text 11">
            <a:extLst>
              <a:ext uri="{FF2B5EF4-FFF2-40B4-BE49-F238E27FC236}">
                <a16:creationId xmlns:a16="http://schemas.microsoft.com/office/drawing/2014/main" id="{41080782-E75C-65AC-DD97-2FF5567E12FC}"/>
              </a:ext>
            </a:extLst>
          </p:cNvPr>
          <p:cNvSpPr/>
          <p:nvPr/>
        </p:nvSpPr>
        <p:spPr>
          <a:xfrm>
            <a:off x="701159" y="5497949"/>
            <a:ext cx="196096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endParaRPr lang="en-US" sz="1921" dirty="0"/>
          </a:p>
        </p:txBody>
      </p:sp>
      <p:sp>
        <p:nvSpPr>
          <p:cNvPr id="40" name="Text 15">
            <a:extLst>
              <a:ext uri="{FF2B5EF4-FFF2-40B4-BE49-F238E27FC236}">
                <a16:creationId xmlns:a16="http://schemas.microsoft.com/office/drawing/2014/main" id="{0C927F23-4A3C-2076-0C6B-DA6B459E5ACC}"/>
              </a:ext>
            </a:extLst>
          </p:cNvPr>
          <p:cNvSpPr/>
          <p:nvPr/>
        </p:nvSpPr>
        <p:spPr>
          <a:xfrm>
            <a:off x="701278" y="6499384"/>
            <a:ext cx="195858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endParaRPr lang="en-US" sz="1921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9AF3389-45E6-4CE4-F6E3-FC463677AB31}"/>
              </a:ext>
            </a:extLst>
          </p:cNvPr>
          <p:cNvSpPr/>
          <p:nvPr/>
        </p:nvSpPr>
        <p:spPr>
          <a:xfrm>
            <a:off x="701159" y="2634614"/>
            <a:ext cx="7934325" cy="743069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3E9B0358-1CE6-4F51-4943-48EC5C09BE40}"/>
              </a:ext>
            </a:extLst>
          </p:cNvPr>
          <p:cNvSpPr/>
          <p:nvPr/>
        </p:nvSpPr>
        <p:spPr>
          <a:xfrm>
            <a:off x="799147" y="2891910"/>
            <a:ext cx="4760595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Unbounded" pitchFamily="34" charset="-122"/>
                <a:cs typeface="Unbounded" pitchFamily="34" charset="-120"/>
              </a:rPr>
              <a:t>Slow and Inaccurate Disease Detection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64194421-A6A7-BC57-7001-3F4491A73014}"/>
              </a:ext>
            </a:extLst>
          </p:cNvPr>
          <p:cNvSpPr/>
          <p:nvPr/>
        </p:nvSpPr>
        <p:spPr>
          <a:xfrm>
            <a:off x="701158" y="3731001"/>
            <a:ext cx="7934325" cy="743069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EBDEBAA8-3F4F-BE21-E0D7-429022115E9F}"/>
              </a:ext>
            </a:extLst>
          </p:cNvPr>
          <p:cNvSpPr/>
          <p:nvPr/>
        </p:nvSpPr>
        <p:spPr>
          <a:xfrm>
            <a:off x="778906" y="3975436"/>
            <a:ext cx="4691063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Unbounded"/>
                <a:cs typeface="Unbounded" pitchFamily="34" charset="-120"/>
              </a:rPr>
              <a:t>Lack of Real-time Weather Information</a:t>
            </a:r>
            <a:endParaRPr lang="en-US" sz="2800" dirty="0">
              <a:solidFill>
                <a:schemeClr val="bg1"/>
              </a:solidFill>
              <a:ea typeface="Unbounded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FA9B5FFB-2BAE-FB60-7FD1-7C395E60AF09}"/>
              </a:ext>
            </a:extLst>
          </p:cNvPr>
          <p:cNvSpPr/>
          <p:nvPr/>
        </p:nvSpPr>
        <p:spPr>
          <a:xfrm>
            <a:off x="701157" y="4809588"/>
            <a:ext cx="7934325" cy="743069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BFBB82B2-DB46-DCC7-031D-8A70596E3973}"/>
              </a:ext>
            </a:extLst>
          </p:cNvPr>
          <p:cNvSpPr/>
          <p:nvPr/>
        </p:nvSpPr>
        <p:spPr>
          <a:xfrm>
            <a:off x="741759" y="5061783"/>
            <a:ext cx="4329113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Unbounded" pitchFamily="34" charset="-122"/>
                <a:cs typeface="Unbounded" pitchFamily="34" charset="-120"/>
              </a:rPr>
              <a:t>Decreased Agricultural Productivity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0DD3BE2F-EF75-8DD6-08FC-B3DF9DF7C9BE}"/>
              </a:ext>
            </a:extLst>
          </p:cNvPr>
          <p:cNvSpPr/>
          <p:nvPr/>
        </p:nvSpPr>
        <p:spPr>
          <a:xfrm>
            <a:off x="701156" y="5865479"/>
            <a:ext cx="7934325" cy="743069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</p:sp>
      <p:sp>
        <p:nvSpPr>
          <p:cNvPr id="41" name="Text 16">
            <a:extLst>
              <a:ext uri="{FF2B5EF4-FFF2-40B4-BE49-F238E27FC236}">
                <a16:creationId xmlns:a16="http://schemas.microsoft.com/office/drawing/2014/main" id="{A56F1B0B-1B56-DE99-6DDC-306FE9FDF4E0}"/>
              </a:ext>
            </a:extLst>
          </p:cNvPr>
          <p:cNvSpPr/>
          <p:nvPr/>
        </p:nvSpPr>
        <p:spPr>
          <a:xfrm>
            <a:off x="741759" y="6128332"/>
            <a:ext cx="6168509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Unbounded"/>
                <a:cs typeface="Unbounded" pitchFamily="34" charset="-120"/>
              </a:rPr>
              <a:t>Urgent Need for Advanced Disease Detection Tools</a:t>
            </a:r>
            <a:endParaRPr lang="en-US" sz="2800" dirty="0">
              <a:solidFill>
                <a:schemeClr val="bg1"/>
              </a:solidFill>
              <a:ea typeface="Unbound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sp>
        <p:nvSpPr>
          <p:cNvPr id="4" name="Text 1"/>
          <p:cNvSpPr/>
          <p:nvPr/>
        </p:nvSpPr>
        <p:spPr>
          <a:xfrm>
            <a:off x="463083" y="628795"/>
            <a:ext cx="13371251" cy="774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000" b="1" dirty="0" smtClean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4000" b="1" dirty="0"/>
          </a:p>
        </p:txBody>
      </p:sp>
      <p:sp>
        <p:nvSpPr>
          <p:cNvPr id="5" name="Text 2"/>
          <p:cNvSpPr/>
          <p:nvPr/>
        </p:nvSpPr>
        <p:spPr>
          <a:xfrm>
            <a:off x="968693" y="2687289"/>
            <a:ext cx="358878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endParaRPr lang="en-US" sz="2800" u="sng" dirty="0"/>
          </a:p>
        </p:txBody>
      </p:sp>
      <p:sp>
        <p:nvSpPr>
          <p:cNvPr id="7" name="Text 4"/>
          <p:cNvSpPr/>
          <p:nvPr/>
        </p:nvSpPr>
        <p:spPr>
          <a:xfrm>
            <a:off x="5393947" y="2687289"/>
            <a:ext cx="4411797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Agricultural Extension Workers</a:t>
            </a:r>
            <a:endParaRPr lang="en-US" sz="2287" u="sng" dirty="0"/>
          </a:p>
        </p:txBody>
      </p:sp>
      <p:sp>
        <p:nvSpPr>
          <p:cNvPr id="9" name="Text 6"/>
          <p:cNvSpPr/>
          <p:nvPr/>
        </p:nvSpPr>
        <p:spPr>
          <a:xfrm>
            <a:off x="9819201" y="2705339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Agricultural Researchers</a:t>
            </a:r>
            <a:endParaRPr lang="en-US" sz="2287" u="sng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76BA786C-BE32-5039-AD97-D71DB1E6B343}"/>
              </a:ext>
            </a:extLst>
          </p:cNvPr>
          <p:cNvSpPr/>
          <p:nvPr/>
        </p:nvSpPr>
        <p:spPr>
          <a:xfrm>
            <a:off x="502939" y="1583421"/>
            <a:ext cx="13331395" cy="4787399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00062" y="1991961"/>
            <a:ext cx="113449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solution includes an Automated Crop Disease Detection System and a Crop Suggestion Tool. 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The </a:t>
            </a:r>
            <a:r>
              <a:rPr lang="en-US" sz="2800" dirty="0">
                <a:solidFill>
                  <a:schemeClr val="bg1"/>
                </a:solidFill>
              </a:rPr>
              <a:t>disease detection system uses machine learning and computer vision to diagnose crop issues from images via a mobile and web interface. 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The </a:t>
            </a:r>
            <a:r>
              <a:rPr lang="en-US" sz="2800" dirty="0">
                <a:solidFill>
                  <a:schemeClr val="bg1"/>
                </a:solidFill>
              </a:rPr>
              <a:t>crop suggestion tool recommends crops based on soil health, climate, and market trends, aiming to boost agricultural productivity and sustainability.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3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sp>
        <p:nvSpPr>
          <p:cNvPr id="4" name="Text 1"/>
          <p:cNvSpPr/>
          <p:nvPr/>
        </p:nvSpPr>
        <p:spPr>
          <a:xfrm>
            <a:off x="463083" y="628795"/>
            <a:ext cx="13371251" cy="1540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000" b="1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Who are the End-Users: Understanding the Diverse End-Users Roles in Agricultural Innovation</a:t>
            </a:r>
            <a:endParaRPr lang="en-US" sz="4000" b="1" dirty="0"/>
          </a:p>
        </p:txBody>
      </p:sp>
      <p:sp>
        <p:nvSpPr>
          <p:cNvPr id="5" name="Text 2"/>
          <p:cNvSpPr/>
          <p:nvPr/>
        </p:nvSpPr>
        <p:spPr>
          <a:xfrm>
            <a:off x="968693" y="2687289"/>
            <a:ext cx="358878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endParaRPr lang="en-US" sz="2800" u="sng" dirty="0"/>
          </a:p>
        </p:txBody>
      </p:sp>
      <p:sp>
        <p:nvSpPr>
          <p:cNvPr id="7" name="Text 4"/>
          <p:cNvSpPr/>
          <p:nvPr/>
        </p:nvSpPr>
        <p:spPr>
          <a:xfrm>
            <a:off x="5393947" y="2687289"/>
            <a:ext cx="4411797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Agricultural Extension Workers</a:t>
            </a:r>
            <a:endParaRPr lang="en-US" sz="2287" u="sng" dirty="0"/>
          </a:p>
        </p:txBody>
      </p:sp>
      <p:sp>
        <p:nvSpPr>
          <p:cNvPr id="9" name="Text 6"/>
          <p:cNvSpPr/>
          <p:nvPr/>
        </p:nvSpPr>
        <p:spPr>
          <a:xfrm>
            <a:off x="9819201" y="2705339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Agricultural Researchers</a:t>
            </a:r>
            <a:endParaRPr lang="en-US" sz="2287" u="sng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76BA786C-BE32-5039-AD97-D71DB1E6B343}"/>
              </a:ext>
            </a:extLst>
          </p:cNvPr>
          <p:cNvSpPr/>
          <p:nvPr/>
        </p:nvSpPr>
        <p:spPr>
          <a:xfrm>
            <a:off x="649502" y="2687289"/>
            <a:ext cx="13331395" cy="827030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6BF62513-3A92-9C52-BFE0-7F1FBC522CAD}"/>
              </a:ext>
            </a:extLst>
          </p:cNvPr>
          <p:cNvSpPr/>
          <p:nvPr/>
        </p:nvSpPr>
        <p:spPr>
          <a:xfrm>
            <a:off x="820292" y="2985340"/>
            <a:ext cx="3511272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Smallholder farmers</a:t>
            </a:r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98FB2A10-C2D1-7D3B-C16A-F33F19D40996}"/>
              </a:ext>
            </a:extLst>
          </p:cNvPr>
          <p:cNvSpPr/>
          <p:nvPr/>
        </p:nvSpPr>
        <p:spPr>
          <a:xfrm>
            <a:off x="649501" y="4000857"/>
            <a:ext cx="13331395" cy="908385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13B11794-37E1-FF82-0CC3-8F986FAB0AE7}"/>
              </a:ext>
            </a:extLst>
          </p:cNvPr>
          <p:cNvSpPr/>
          <p:nvPr/>
        </p:nvSpPr>
        <p:spPr>
          <a:xfrm>
            <a:off x="820292" y="4327950"/>
            <a:ext cx="3511272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Agricultural Extension workers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42E15178-7C42-30A8-96FC-0DE21E25A5A7}"/>
              </a:ext>
            </a:extLst>
          </p:cNvPr>
          <p:cNvSpPr/>
          <p:nvPr/>
        </p:nvSpPr>
        <p:spPr>
          <a:xfrm>
            <a:off x="649500" y="5359890"/>
            <a:ext cx="13331395" cy="908386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DFBB5808-9DB5-19EE-A451-0E3F3A769417}"/>
              </a:ext>
            </a:extLst>
          </p:cNvPr>
          <p:cNvSpPr/>
          <p:nvPr/>
        </p:nvSpPr>
        <p:spPr>
          <a:xfrm>
            <a:off x="820292" y="5635706"/>
            <a:ext cx="3511272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Agricultural Researchers</a:t>
            </a: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2C4CE55-FDF9-A0C3-2F20-5A134326328F}"/>
              </a:ext>
            </a:extLst>
          </p:cNvPr>
          <p:cNvSpPr/>
          <p:nvPr/>
        </p:nvSpPr>
        <p:spPr>
          <a:xfrm>
            <a:off x="649502" y="6685554"/>
            <a:ext cx="13331395" cy="908386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09B4193-9736-76E3-2425-39E63914B177}"/>
              </a:ext>
            </a:extLst>
          </p:cNvPr>
          <p:cNvSpPr/>
          <p:nvPr/>
        </p:nvSpPr>
        <p:spPr>
          <a:xfrm>
            <a:off x="820292" y="6994740"/>
            <a:ext cx="3511272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Government Agencies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78178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781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9871" y="701346"/>
            <a:ext cx="8684129" cy="15244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Future Updates: Enhancing Crop Disease Detection and Farming Community Engagement</a:t>
            </a:r>
            <a:endParaRPr lang="en-US" sz="3202" b="1" dirty="0"/>
          </a:p>
        </p:txBody>
      </p:sp>
      <p:sp>
        <p:nvSpPr>
          <p:cNvPr id="6" name="Shape 2"/>
          <p:cNvSpPr/>
          <p:nvPr/>
        </p:nvSpPr>
        <p:spPr>
          <a:xfrm>
            <a:off x="604837" y="2258854"/>
            <a:ext cx="7934325" cy="743069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</p:sp>
      <p:sp>
        <p:nvSpPr>
          <p:cNvPr id="7" name="Text 3"/>
          <p:cNvSpPr/>
          <p:nvPr/>
        </p:nvSpPr>
        <p:spPr>
          <a:xfrm>
            <a:off x="777597" y="2431613"/>
            <a:ext cx="3511272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Expanded Disease Database</a:t>
            </a:r>
            <a:endParaRPr lang="en-US" sz="2800" dirty="0"/>
          </a:p>
        </p:txBody>
      </p:sp>
      <p:sp>
        <p:nvSpPr>
          <p:cNvPr id="9" name="Shape 5"/>
          <p:cNvSpPr/>
          <p:nvPr/>
        </p:nvSpPr>
        <p:spPr>
          <a:xfrm>
            <a:off x="604836" y="3261122"/>
            <a:ext cx="7934325" cy="743069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</p:sp>
      <p:sp>
        <p:nvSpPr>
          <p:cNvPr id="10" name="Text 6"/>
          <p:cNvSpPr/>
          <p:nvPr/>
        </p:nvSpPr>
        <p:spPr>
          <a:xfrm>
            <a:off x="777597" y="3505557"/>
            <a:ext cx="2425303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Community Feature</a:t>
            </a:r>
            <a:endParaRPr lang="en-US" sz="2800" dirty="0"/>
          </a:p>
        </p:txBody>
      </p:sp>
      <p:sp>
        <p:nvSpPr>
          <p:cNvPr id="12" name="Shape 8"/>
          <p:cNvSpPr/>
          <p:nvPr/>
        </p:nvSpPr>
        <p:spPr>
          <a:xfrm>
            <a:off x="604837" y="4281726"/>
            <a:ext cx="7934325" cy="743069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</p:sp>
      <p:sp>
        <p:nvSpPr>
          <p:cNvPr id="13" name="Text 9"/>
          <p:cNvSpPr/>
          <p:nvPr/>
        </p:nvSpPr>
        <p:spPr>
          <a:xfrm>
            <a:off x="777597" y="4544317"/>
            <a:ext cx="3716060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/>
                <a:cs typeface="Unbounded" pitchFamily="34" charset="-120"/>
              </a:rPr>
              <a:t>Predictive Analytics and Alerts</a:t>
            </a:r>
            <a:endParaRPr lang="en-US" sz="2800" dirty="0">
              <a:ea typeface="Unbounded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604837" y="5265385"/>
            <a:ext cx="7934325" cy="743070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</p:sp>
      <p:sp>
        <p:nvSpPr>
          <p:cNvPr id="16" name="Text 12"/>
          <p:cNvSpPr/>
          <p:nvPr/>
        </p:nvSpPr>
        <p:spPr>
          <a:xfrm>
            <a:off x="777597" y="5509821"/>
            <a:ext cx="3330178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/>
                <a:cs typeface="Unbounded" pitchFamily="34" charset="-120"/>
              </a:rPr>
              <a:t>Integration with IoT Devices</a:t>
            </a:r>
            <a:endParaRPr lang="en-US" sz="2800" dirty="0">
              <a:ea typeface="Unbound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2611" y="0"/>
            <a:ext cx="14630400" cy="9733240"/>
          </a:xfrm>
          <a:prstGeom prst="rect">
            <a:avLst/>
          </a:prstGeom>
          <a:solidFill>
            <a:srgbClr val="1F7135"/>
          </a:solidFill>
          <a:ln/>
        </p:spPr>
      </p:sp>
      <p:sp>
        <p:nvSpPr>
          <p:cNvPr id="4" name="Text 1"/>
          <p:cNvSpPr/>
          <p:nvPr/>
        </p:nvSpPr>
        <p:spPr>
          <a:xfrm>
            <a:off x="228287" y="550881"/>
            <a:ext cx="10789591" cy="15244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Modelling: Leveraging AI for Enhanced Crop Disease Detection and Recommendation in Agriculture</a:t>
            </a: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119A68A6-8346-A690-E1B5-232F76363D07}"/>
              </a:ext>
            </a:extLst>
          </p:cNvPr>
          <p:cNvSpPr/>
          <p:nvPr/>
        </p:nvSpPr>
        <p:spPr>
          <a:xfrm>
            <a:off x="309392" y="1934170"/>
            <a:ext cx="13331395" cy="827030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435857" y="2206813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2800" dirty="0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2FAE944A-50EB-79FF-15FC-C69935DDE3AA}"/>
              </a:ext>
            </a:extLst>
          </p:cNvPr>
          <p:cNvSpPr/>
          <p:nvPr/>
        </p:nvSpPr>
        <p:spPr>
          <a:xfrm>
            <a:off x="310563" y="3007323"/>
            <a:ext cx="13331395" cy="827030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4"/>
          <p:cNvSpPr/>
          <p:nvPr/>
        </p:nvSpPr>
        <p:spPr>
          <a:xfrm>
            <a:off x="450005" y="3323905"/>
            <a:ext cx="2415540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2800" dirty="0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5BEB5138-17F3-AF3D-4DC8-75B6F856166C}"/>
              </a:ext>
            </a:extLst>
          </p:cNvPr>
          <p:cNvSpPr/>
          <p:nvPr/>
        </p:nvSpPr>
        <p:spPr>
          <a:xfrm>
            <a:off x="310563" y="4091026"/>
            <a:ext cx="13331395" cy="827030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6"/>
          <p:cNvSpPr/>
          <p:nvPr/>
        </p:nvSpPr>
        <p:spPr>
          <a:xfrm>
            <a:off x="450005" y="4377442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Model Training</a:t>
            </a:r>
            <a:endParaRPr lang="en-US" sz="2800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DE418A48-2C08-EB31-EB96-D948BC631D72}"/>
              </a:ext>
            </a:extLst>
          </p:cNvPr>
          <p:cNvSpPr/>
          <p:nvPr/>
        </p:nvSpPr>
        <p:spPr>
          <a:xfrm>
            <a:off x="310563" y="5204472"/>
            <a:ext cx="13331395" cy="827030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8"/>
          <p:cNvSpPr/>
          <p:nvPr/>
        </p:nvSpPr>
        <p:spPr>
          <a:xfrm>
            <a:off x="406686" y="5490888"/>
            <a:ext cx="2091452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Model Evaluation</a:t>
            </a:r>
            <a:endParaRPr lang="en-US" sz="2800" dirty="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0436451A-9386-F9DB-1B02-83F96D44149F}"/>
              </a:ext>
            </a:extLst>
          </p:cNvPr>
          <p:cNvSpPr/>
          <p:nvPr/>
        </p:nvSpPr>
        <p:spPr>
          <a:xfrm>
            <a:off x="310563" y="6375053"/>
            <a:ext cx="13331395" cy="827030"/>
          </a:xfrm>
          <a:prstGeom prst="roundRect">
            <a:avLst>
              <a:gd name="adj" fmla="val 2476"/>
            </a:avLst>
          </a:prstGeom>
          <a:solidFill>
            <a:srgbClr val="1062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Text 10"/>
          <p:cNvSpPr/>
          <p:nvPr/>
        </p:nvSpPr>
        <p:spPr>
          <a:xfrm>
            <a:off x="406686" y="6656223"/>
            <a:ext cx="3384233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Unbounded" pitchFamily="34" charset="-122"/>
                <a:cs typeface="Unbounded" pitchFamily="34" charset="-120"/>
              </a:rPr>
              <a:t>Deployment and Monitoring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0701" y="1637817"/>
            <a:ext cx="7389971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ea typeface="Unbounded"/>
                <a:cs typeface="Unbounded" pitchFamily="34" charset="-120"/>
              </a:rPr>
              <a:t>Conclusion &amp; Insights</a:t>
            </a:r>
            <a:endParaRPr lang="en-US" sz="4574" b="1" dirty="0">
              <a:ea typeface="Unbounded"/>
            </a:endParaRPr>
          </a:p>
        </p:txBody>
      </p:sp>
      <p:sp>
        <p:nvSpPr>
          <p:cNvPr id="6" name="Text 2"/>
          <p:cNvSpPr/>
          <p:nvPr/>
        </p:nvSpPr>
        <p:spPr>
          <a:xfrm>
            <a:off x="390701" y="2687716"/>
            <a:ext cx="7699050" cy="20671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Cabin" pitchFamily="34" charset="-122"/>
                <a:cs typeface="Cabin" pitchFamily="34" charset="-120"/>
              </a:rPr>
              <a:t>This innovative AI-powered tool has the potential to transform agriculture by providing farmers with the tools they need to make informed decisions about their crops. </a:t>
            </a:r>
          </a:p>
          <a:p>
            <a:pPr marL="0" indent="0">
              <a:lnSpc>
                <a:spcPts val="3110"/>
              </a:lnSpc>
              <a:buNone/>
            </a:pPr>
            <a:endParaRPr lang="en-US" sz="2800" dirty="0">
              <a:solidFill>
                <a:srgbClr val="FFFFFF"/>
              </a:solidFill>
              <a:ea typeface="Cabin" pitchFamily="34" charset="-122"/>
              <a:cs typeface="Cabin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Cabin" pitchFamily="34" charset="-122"/>
                <a:cs typeface="Cabin" pitchFamily="34" charset="-120"/>
              </a:rPr>
              <a:t>Through accurate disease detection and personalized recommendations, the tool can help farmers protect their yields, increase profits, and improve food security.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350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Cabin</vt:lpstr>
      <vt:lpstr>Calibri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10</cp:revision>
  <dcterms:created xsi:type="dcterms:W3CDTF">2024-07-16T13:38:46Z</dcterms:created>
  <dcterms:modified xsi:type="dcterms:W3CDTF">2024-07-18T04:34:41Z</dcterms:modified>
</cp:coreProperties>
</file>